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7" r:id="rId4"/>
    <p:sldId id="262" r:id="rId5"/>
    <p:sldId id="260" r:id="rId6"/>
    <p:sldId id="261" r:id="rId7"/>
    <p:sldId id="257" r:id="rId8"/>
    <p:sldId id="258" r:id="rId9"/>
    <p:sldId id="259" r:id="rId10"/>
    <p:sldId id="266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borg, Jimmy" userId="ca225c30-c4b0-4787-871f-45c65d3cb902" providerId="ADAL" clId="{DFE4C84D-F8D3-4BA9-A248-359B834515F9}"/>
    <pc:docChg chg="custSel delSld modSld">
      <pc:chgData name="Ekborg, Jimmy" userId="ca225c30-c4b0-4787-871f-45c65d3cb902" providerId="ADAL" clId="{DFE4C84D-F8D3-4BA9-A248-359B834515F9}" dt="2023-11-01T10:15:06.625" v="90" actId="20577"/>
      <pc:docMkLst>
        <pc:docMk/>
      </pc:docMkLst>
      <pc:sldChg chg="del">
        <pc:chgData name="Ekborg, Jimmy" userId="ca225c30-c4b0-4787-871f-45c65d3cb902" providerId="ADAL" clId="{DFE4C84D-F8D3-4BA9-A248-359B834515F9}" dt="2023-11-01T05:40:40.257" v="0" actId="2696"/>
        <pc:sldMkLst>
          <pc:docMk/>
          <pc:sldMk cId="29729338" sldId="256"/>
        </pc:sldMkLst>
      </pc:sldChg>
      <pc:sldChg chg="modSp mod">
        <pc:chgData name="Ekborg, Jimmy" userId="ca225c30-c4b0-4787-871f-45c65d3cb902" providerId="ADAL" clId="{DFE4C84D-F8D3-4BA9-A248-359B834515F9}" dt="2023-11-01T10:15:06.625" v="90" actId="20577"/>
        <pc:sldMkLst>
          <pc:docMk/>
          <pc:sldMk cId="1839164699" sldId="262"/>
        </pc:sldMkLst>
        <pc:spChg chg="mod">
          <ac:chgData name="Ekborg, Jimmy" userId="ca225c30-c4b0-4787-871f-45c65d3cb902" providerId="ADAL" clId="{DFE4C84D-F8D3-4BA9-A248-359B834515F9}" dt="2023-11-01T10:14:47.450" v="87" actId="20577"/>
          <ac:spMkLst>
            <pc:docMk/>
            <pc:sldMk cId="1839164699" sldId="262"/>
            <ac:spMk id="2" creationId="{4AC632CB-250D-498F-88B4-805F8FACD76D}"/>
          </ac:spMkLst>
        </pc:spChg>
        <pc:spChg chg="mod">
          <ac:chgData name="Ekborg, Jimmy" userId="ca225c30-c4b0-4787-871f-45c65d3cb902" providerId="ADAL" clId="{DFE4C84D-F8D3-4BA9-A248-359B834515F9}" dt="2023-11-01T10:15:06.625" v="90" actId="20577"/>
          <ac:spMkLst>
            <pc:docMk/>
            <pc:sldMk cId="1839164699" sldId="262"/>
            <ac:spMk id="3" creationId="{09A62A74-0C55-4038-8092-41DC41B92F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126339-107A-4558-A9E5-A7E014308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77631D-A3B7-40C1-A5EE-3D772F4D7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FBE0E5-E935-497C-B1B7-3C363DA7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D531E-D695-4B61-BFDA-3B00C6F5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7D3FFE-CF6D-4BC6-89B0-585824DA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84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00AE5-657A-454E-9BDC-0AA44FAD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2E7AE7-D69F-4A34-80A9-76EB5C370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D50B53-7E80-4695-B8AC-161AD821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D25B3B-86FD-4DC8-A070-48326672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E408E9-9626-44A4-907D-EFF9E8A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99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DB314F-C741-490C-A89A-5F700943B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066DB5-0F18-4370-9084-21FB940A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560716-E5C8-43A8-B132-CF70EDAE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0C7357-FB2A-46ED-8A15-86517196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E14E7E-A727-4252-8FDE-F9BEA7E0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34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6F1F7-B654-4610-867B-BD70BA53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A9E989-6DBB-4034-A331-C593EA223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DEB5E9-5C7E-48B2-9D76-597BBE3E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0CEB3B-1AE3-4600-93D2-2CAD5BF8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424744-1F36-4E49-B04E-22711541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8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4AD57-E0F2-475F-886B-0261A70F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B548AA-D5F1-402C-B80A-AC382F73F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EFAEE8-B9DC-411E-945F-25132CC4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2E8B60-6CF0-4656-9752-58CB01DA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A61616-E320-4199-8159-E7502BC2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02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3CF68-2CCF-43DC-96C0-7BB64EE5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73092D-80AB-486A-81BF-BC5A7A487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DCA8BBF-20F2-4735-96CF-7E9EF17A7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02783E-13D8-4E10-BC8E-52015D53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3A4743-A7AC-463C-8147-C30C4802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77E484-1599-404B-8646-3440B943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79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9EBC0-C1AA-4AA6-B0A3-494FD0F23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0B1396-589C-46F4-A46A-97CE7D493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73F3621-24EE-43CD-82F6-311B13802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F2B7F4C-6BEE-45EA-81E0-4403F6DFB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56D769-49F7-4196-B8AC-E00F7516C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0EDE819-025C-4206-95F2-0405204E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9454D1C-F393-49BB-90D1-D2BE6EC6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A1859DD-2C71-4BB4-BBA7-FDFF145D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37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7F6F85-1ADF-492A-A9AC-65A295C2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9B5B6F-31A7-47DF-B671-28EF4977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A4542F-85A3-4B68-A0D6-FAAD86C8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47F9961-FF45-4896-817F-AA577FF3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5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4C8A8A-6E69-47D1-9CA4-7D9DD66D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BC41455-A479-4591-8084-E4778243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C803A5-6915-451E-8EA4-770DC828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89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AA47A8-D114-4244-B844-ABDD23EE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8C5C37-0BF1-4CA4-9591-ABAA8D39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3E00AD-B462-451D-B1BD-476D7FBC6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21BD52-9BBB-40EA-9D3F-57B1D519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E76CFF-4908-46A7-95DF-2E36872B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61EFFB-6354-417E-B33B-8576798A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36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FC66EE-0826-4035-BCB7-44D5B5B8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0658F16-85E0-4CB9-9D81-5543DDA64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A7FEDF-4AC5-4CB1-A8C0-607A8743B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4296DD-D5A4-43BE-8DA4-6803C1D7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D927AE-1564-482A-8079-1A2885C7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FFE1CA-1BDB-4EDC-948C-613F29A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36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CAA86E9-7F87-4B52-90E9-8B1E4541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31BB54-9D13-4281-852A-2B1FF2A4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B5621-52AD-44A3-9B3E-AD387B989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BC8C-B004-4EE1-AD9B-49D2CE48602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480472-FB93-4340-8F95-234EA7BDD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AEBD8-11B8-4B83-8B20-64D57F919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4CB2-C0BE-4CD6-8CE0-3E82A64D1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3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333624-94C1-498D-8B3A-D1C84B78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Osby Kommun Innovation i </a:t>
            </a:r>
            <a:r>
              <a:rPr lang="sv-SE"/>
              <a:t>skåne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51D66C-EC3D-476C-A5F1-DE101427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82E8B64-C464-41AF-8E59-3706EA55570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" t="29195" r="6693" b="4058"/>
          <a:stretch/>
        </p:blipFill>
        <p:spPr bwMode="auto">
          <a:xfrm>
            <a:off x="2702103" y="2530475"/>
            <a:ext cx="6143946" cy="3962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8489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3B97F-7962-40B0-B466-EE0A73FE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A20A7632-4D8B-49BD-842D-E64BF0F7BACE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317" y="5735637"/>
            <a:ext cx="3657599" cy="85114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2241C57-F18A-40C2-A074-FA1CDC40C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FBB86D-142E-DE86-1843-9202FF29F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854195-D038-5D82-07DB-F13F8B8E5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467" y="1126617"/>
            <a:ext cx="9202736" cy="419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3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367471-CF75-47AA-851A-3561A439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Ökad omsättning totalt på alla AB med säte i Osby 2022, ( 96 % av alla bokslut inne)</a:t>
            </a:r>
            <a:br>
              <a:rPr lang="sv-SE" sz="2000" dirty="0"/>
            </a:br>
            <a:r>
              <a:rPr lang="sv-SE" sz="2000" dirty="0"/>
              <a:t>Ca </a:t>
            </a:r>
            <a:r>
              <a:rPr lang="sv-SE" sz="2000" dirty="0">
                <a:solidFill>
                  <a:srgbClr val="00B050"/>
                </a:solidFill>
              </a:rPr>
              <a:t>18 % tillväxt </a:t>
            </a:r>
            <a:r>
              <a:rPr lang="sv-SE" sz="2000" dirty="0"/>
              <a:t>från 2021 </a:t>
            </a:r>
            <a:r>
              <a:rPr lang="sv-SE" sz="2000"/>
              <a:t>till 2022 </a:t>
            </a:r>
            <a:endParaRPr lang="sv-SE" sz="2000" dirty="0"/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8C85B78B-37FE-4DD1-B39F-A97F2034F8FC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317" y="5735637"/>
            <a:ext cx="3657599" cy="85114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83B6FC1-E96D-4498-B94A-4959B99EA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2AE102-5FF1-727B-52D2-7FE6642C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71CF89A-64FD-5B7B-BF8A-BA5BB1F09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405" y="2367528"/>
            <a:ext cx="6058746" cy="3267531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DC46027-9E3B-E186-0471-B4E0A788F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1015" y="2791449"/>
            <a:ext cx="3162741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1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DA1CA9-2DF0-48D4-91B5-4BA8ED2A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4209" cy="655601"/>
          </a:xfrm>
        </p:spPr>
        <p:txBody>
          <a:bodyPr>
            <a:normAutofit fontScale="90000"/>
          </a:bodyPr>
          <a:lstStyle/>
          <a:p>
            <a:r>
              <a:rPr lang="sv-SE"/>
              <a:t>Aktiva arbetsplatser/företag ( Ej antal anställda)</a:t>
            </a:r>
            <a:endParaRPr lang="sv-SE" dirty="0"/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1D46DC24-9232-411F-A6AF-5025C00FE8CC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884" y="6173358"/>
            <a:ext cx="2746116" cy="63903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5952375-B665-42B9-A24E-D5EF692EA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00762"/>
            <a:ext cx="1889489" cy="757238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DD45D6-0A94-BDAF-084D-21EEAD57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98BB027-2BAC-3254-03C2-52A752BC7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301" y="1018200"/>
            <a:ext cx="9784948" cy="510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8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2C4FF-2956-4E0D-97DA-B16083B0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86137"/>
            <a:ext cx="10515600" cy="2176825"/>
          </a:xfrm>
        </p:spPr>
        <p:txBody>
          <a:bodyPr>
            <a:normAutofit/>
          </a:bodyPr>
          <a:lstStyle/>
          <a:p>
            <a:r>
              <a:rPr lang="sv-SE" sz="1800" dirty="0"/>
              <a:t>Stark utveckling tillväxt omsättning i </a:t>
            </a:r>
            <a:r>
              <a:rPr lang="sv-SE" sz="1800" dirty="0" err="1"/>
              <a:t>bla</a:t>
            </a:r>
            <a:r>
              <a:rPr lang="sv-SE" sz="1800" dirty="0"/>
              <a:t> Handel och även Hotell &amp; Restaurang Osby 2022.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D25C6D9-FD4E-47E2-969D-BA0338B45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0762"/>
            <a:ext cx="1889489" cy="757238"/>
          </a:xfrm>
          <a:prstGeom prst="rect">
            <a:avLst/>
          </a:prstGeom>
        </p:spPr>
      </p:pic>
      <p:pic>
        <p:nvPicPr>
          <p:cNvPr id="8" name="Platshållare för innehåll 3">
            <a:extLst>
              <a:ext uri="{FF2B5EF4-FFF2-40B4-BE49-F238E27FC236}">
                <a16:creationId xmlns:a16="http://schemas.microsoft.com/office/drawing/2014/main" id="{43FE019D-0ABD-43CB-BC01-43C20D20176E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884" y="6173358"/>
            <a:ext cx="2746116" cy="639034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91CFC8B-91A3-2F44-68A4-18304D0EF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13474DAD-8E5E-63DF-DC6D-397F5D20C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4092" y="842218"/>
            <a:ext cx="7335274" cy="207674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551C18-9001-A9CF-0B30-0F6C5DC67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4092" y="3221376"/>
            <a:ext cx="7316221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C632CB-250D-498F-88B4-805F8FAC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Registrerade bolag 2022 / Konkurser</a:t>
            </a:r>
            <a:br>
              <a:rPr lang="sv-SE" sz="1800" dirty="0"/>
            </a:br>
            <a:r>
              <a:rPr lang="sv-SE" sz="1800" dirty="0"/>
              <a:t>Ca </a:t>
            </a:r>
            <a:r>
              <a:rPr lang="sv-SE" sz="1800" dirty="0">
                <a:solidFill>
                  <a:srgbClr val="FF0000"/>
                </a:solidFill>
              </a:rPr>
              <a:t>18.2% </a:t>
            </a:r>
            <a:r>
              <a:rPr lang="sv-SE" sz="1800" dirty="0"/>
              <a:t>färre </a:t>
            </a:r>
            <a:r>
              <a:rPr lang="sv-SE" sz="1800" dirty="0" err="1"/>
              <a:t>Nyregisterade</a:t>
            </a:r>
            <a:r>
              <a:rPr lang="sv-SE" sz="1800" dirty="0"/>
              <a:t> 2022, men färre konkurser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A62A74-0C55-4038-8092-41DC41B92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2022-01-01-2022-12-31                                2021-01-01-2021-12-01</a:t>
            </a:r>
          </a:p>
          <a:p>
            <a:r>
              <a:rPr lang="sv-SE" sz="1600" dirty="0"/>
              <a:t>Totalt antal 93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            114 </a:t>
            </a:r>
            <a:r>
              <a:rPr lang="sv-SE" sz="1600" dirty="0" err="1"/>
              <a:t>st</a:t>
            </a:r>
            <a:r>
              <a:rPr lang="sv-SE" sz="1600" dirty="0"/>
              <a:t> ( </a:t>
            </a:r>
            <a:r>
              <a:rPr lang="sv-SE" sz="1600" dirty="0" err="1"/>
              <a:t>oavsätt</a:t>
            </a:r>
            <a:r>
              <a:rPr lang="sv-SE" sz="1600" dirty="0"/>
              <a:t> f-</a:t>
            </a:r>
            <a:r>
              <a:rPr lang="sv-SE" sz="1600" dirty="0" err="1"/>
              <a:t>skatt,moms</a:t>
            </a:r>
            <a:r>
              <a:rPr lang="sv-SE" sz="1600" dirty="0"/>
              <a:t> eller </a:t>
            </a:r>
            <a:r>
              <a:rPr lang="sv-SE" sz="1600" dirty="0" err="1"/>
              <a:t>reg</a:t>
            </a:r>
            <a:r>
              <a:rPr lang="sv-SE" sz="1600" dirty="0"/>
              <a:t> arbetsgivaravgift) </a:t>
            </a:r>
          </a:p>
          <a:p>
            <a:r>
              <a:rPr lang="sv-SE" sz="1600" dirty="0"/>
              <a:t>Privat Aktiebolag : 47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61 </a:t>
            </a:r>
            <a:r>
              <a:rPr lang="sv-SE" sz="1600" dirty="0" err="1"/>
              <a:t>st</a:t>
            </a:r>
            <a:r>
              <a:rPr lang="sv-SE" sz="1600" dirty="0"/>
              <a:t>, </a:t>
            </a:r>
          </a:p>
          <a:p>
            <a:r>
              <a:rPr lang="sv-SE" sz="1600" dirty="0"/>
              <a:t>Enskild firma          39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53 </a:t>
            </a:r>
            <a:r>
              <a:rPr lang="sv-SE" sz="1600" dirty="0" err="1"/>
              <a:t>proc</a:t>
            </a:r>
            <a:r>
              <a:rPr lang="sv-SE" sz="1600" dirty="0"/>
              <a:t> män 47 </a:t>
            </a:r>
            <a:r>
              <a:rPr lang="sv-SE" sz="1600" dirty="0" err="1"/>
              <a:t>Proc</a:t>
            </a:r>
            <a:r>
              <a:rPr lang="sv-SE" sz="1600"/>
              <a:t> kvinnor  </a:t>
            </a:r>
            <a:r>
              <a:rPr lang="sv-SE" sz="1600" dirty="0"/>
              <a:t>52 män  48 kvinnor 22</a:t>
            </a:r>
          </a:p>
          <a:p>
            <a:r>
              <a:rPr lang="sv-SE" sz="1600" dirty="0"/>
              <a:t>Enkelt bolag           1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   2 </a:t>
            </a:r>
            <a:r>
              <a:rPr lang="sv-SE" sz="1600" dirty="0" err="1"/>
              <a:t>st</a:t>
            </a:r>
            <a:endParaRPr lang="sv-SE" sz="1600" dirty="0"/>
          </a:p>
          <a:p>
            <a:r>
              <a:rPr lang="sv-SE" sz="1600" dirty="0"/>
              <a:t>Handelsbolag        1 </a:t>
            </a:r>
            <a:r>
              <a:rPr lang="sv-SE" sz="1600" dirty="0" err="1"/>
              <a:t>st</a:t>
            </a:r>
            <a:r>
              <a:rPr lang="sv-SE" sz="1600" dirty="0"/>
              <a:t>	                     0 </a:t>
            </a:r>
            <a:r>
              <a:rPr lang="sv-SE" sz="1600" dirty="0" err="1"/>
              <a:t>st</a:t>
            </a:r>
            <a:endParaRPr lang="sv-SE" sz="1600" dirty="0"/>
          </a:p>
          <a:p>
            <a:r>
              <a:rPr lang="sv-SE" sz="1600" dirty="0"/>
              <a:t>Kommanditbolag 0                                          0 </a:t>
            </a:r>
            <a:r>
              <a:rPr lang="sv-SE" sz="1600" dirty="0" err="1"/>
              <a:t>st</a:t>
            </a:r>
            <a:endParaRPr lang="sv-SE" sz="1600" dirty="0"/>
          </a:p>
          <a:p>
            <a:r>
              <a:rPr lang="sv-SE" sz="1600" dirty="0"/>
              <a:t>Ideell förening 4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         2 </a:t>
            </a:r>
            <a:r>
              <a:rPr lang="sv-SE" sz="1600" dirty="0" err="1"/>
              <a:t>st</a:t>
            </a:r>
            <a:endParaRPr lang="sv-SE" sz="1600" dirty="0"/>
          </a:p>
          <a:p>
            <a:r>
              <a:rPr lang="sv-SE" sz="1600" dirty="0"/>
              <a:t>Samfällighet 1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             1 </a:t>
            </a:r>
            <a:r>
              <a:rPr lang="sv-SE" sz="1600" dirty="0" err="1"/>
              <a:t>st</a:t>
            </a:r>
            <a:endParaRPr lang="sv-SE" sz="1600" dirty="0"/>
          </a:p>
          <a:p>
            <a:r>
              <a:rPr lang="sv-SE" sz="1600" dirty="0"/>
              <a:t>Bostadsrättsförening 0                                   1 </a:t>
            </a:r>
            <a:r>
              <a:rPr lang="sv-SE" sz="1600" dirty="0" err="1"/>
              <a:t>st</a:t>
            </a:r>
            <a:endParaRPr lang="sv-SE" sz="1600" dirty="0"/>
          </a:p>
          <a:p>
            <a:endParaRPr lang="sv-SE" sz="1600" dirty="0"/>
          </a:p>
          <a:p>
            <a:r>
              <a:rPr lang="sv-SE" sz="1600" dirty="0"/>
              <a:t>Konkurser     5 </a:t>
            </a:r>
            <a:r>
              <a:rPr lang="sv-SE" sz="1600" dirty="0" err="1"/>
              <a:t>st</a:t>
            </a:r>
            <a:r>
              <a:rPr lang="sv-SE" sz="1600" dirty="0"/>
              <a:t>                                               2021 : 9 </a:t>
            </a:r>
            <a:r>
              <a:rPr lang="sv-SE" sz="1600" dirty="0" err="1"/>
              <a:t>st</a:t>
            </a:r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813F269E-43B8-4225-8BD9-99E72F596CDD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362" y="6006860"/>
            <a:ext cx="3657599" cy="85114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97F2FD7-8CB7-48F9-8A1D-F3E0721E1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6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8D3B-D674-4916-83ED-A73BB75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Största 10 bolagen med (Säte i kommunen)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21C57CD7-9BCF-45A2-8CA7-264461F4D3B7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362" y="6006860"/>
            <a:ext cx="3657599" cy="85114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73D813B-7C2D-42DE-9963-A29F30E1A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E84CB42-D97F-3175-39AE-837FA64A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238D0CA-6D0B-18D5-65B3-48D3C012E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39" y="1392511"/>
            <a:ext cx="11646513" cy="40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9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8B336-CC6C-4A7C-9B4E-FA60EF3A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Några Bolag med arbetsställe ( visar ett spann)</a:t>
            </a:r>
            <a:br>
              <a:rPr lang="sv-SE" sz="3200" dirty="0"/>
            </a:br>
            <a:endParaRPr lang="sv-SE" sz="3200" dirty="0"/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45A76438-5019-4210-968E-05EF5A85D820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362" y="6006860"/>
            <a:ext cx="3657599" cy="85114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08AE116-B8C7-4DA9-AE4F-DDDCF6B77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02DA9F-9C3D-8C01-8054-5D0292AA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E4BFFC2-AB1B-C4CE-5947-92C20B310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123284"/>
            <a:ext cx="8844463" cy="298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9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FBE657-2039-4BEE-82AC-4F97809E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8637" cy="851140"/>
          </a:xfrm>
        </p:spPr>
        <p:txBody>
          <a:bodyPr>
            <a:normAutofit fontScale="90000"/>
          </a:bodyPr>
          <a:lstStyle/>
          <a:p>
            <a:r>
              <a:rPr lang="sv-SE" dirty="0"/>
              <a:t>Osby, 2022 : 6,9 % nettomarginal ( rikssnitt 5 %)</a:t>
            </a:r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EE637F64-D8F4-42F2-B7DE-1CF7EA258D40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317" y="5735637"/>
            <a:ext cx="3657599" cy="85114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F3DFB40-ED0F-4F0C-9682-BEA6EFFBC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B054C54-F875-D428-D732-1121897E4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48E44BA-27DE-7AA5-5F22-A32EA1DF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16" y="1735381"/>
            <a:ext cx="4953691" cy="209579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F6CBEE6-329A-E4BE-E390-6409B21C5B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4223" y="1735381"/>
            <a:ext cx="6220693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7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C91CB-B7FE-44C6-9A6E-45C8D8EA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nettomarginal 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1C0A3-750B-4B89-A5E1-2A9F12F2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2C3E50"/>
                </a:solidFill>
                <a:effectLst/>
                <a:latin typeface="Lato" panose="020F0502020204030203" pitchFamily="34" charset="0"/>
              </a:rPr>
              <a:t>För att kunna se hur mycket som finns kvar av varje försäljningskrona efter avdrag för rörelsekostnader inklusive finansiering tittar man på nettomarginalen. </a:t>
            </a:r>
          </a:p>
          <a:p>
            <a:endParaRPr lang="sv-SE" dirty="0">
              <a:solidFill>
                <a:srgbClr val="2C3E50"/>
              </a:solidFill>
              <a:latin typeface="Lato" panose="020F0502020204030203" pitchFamily="34" charset="0"/>
            </a:endParaRPr>
          </a:p>
          <a:p>
            <a:r>
              <a:rPr lang="sv-SE" b="0" i="0" dirty="0">
                <a:solidFill>
                  <a:srgbClr val="2C3E50"/>
                </a:solidFill>
                <a:effectLst/>
                <a:latin typeface="Lato" panose="020F0502020204030203" pitchFamily="34" charset="0"/>
              </a:rPr>
              <a:t>Nettomarginal tar inte hänsyn till det kapital som satsats i företaget. Detta är ett nyckeltal som är lätt att använda för alla företag och som ger en indikation på hur lönsamt eller effektivt företaget har varit. 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D062E15-976C-46E3-BA80-05A24BF8351A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317" y="5735637"/>
            <a:ext cx="3657599" cy="85114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DE60728-7C13-414B-877A-B6FCD63B0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8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50F59-FF71-4CFC-9709-556F2F33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6498" cy="1003556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6" name="Platshållare för innehåll 3">
            <a:extLst>
              <a:ext uri="{FF2B5EF4-FFF2-40B4-BE49-F238E27FC236}">
                <a16:creationId xmlns:a16="http://schemas.microsoft.com/office/drawing/2014/main" id="{C938587C-A8E3-40DD-95A5-C0CC18977400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317" y="5735637"/>
            <a:ext cx="3657599" cy="85114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74FA91C-0A5C-41C4-B4F9-11FB40B32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6860"/>
            <a:ext cx="2123799" cy="851141"/>
          </a:xfrm>
          <a:prstGeom prst="rect">
            <a:avLst/>
          </a:prstGeo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14DC603-332C-6C99-C666-DC5C4AAB5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A38AC22-C7C2-A928-ECE3-7A14A6FF57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07" y="606597"/>
            <a:ext cx="9977762" cy="494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2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248</Words>
  <Application>Microsoft Office PowerPoint</Application>
  <PresentationFormat>Bredbild</PresentationFormat>
  <Paragraphs>25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Office-tema</vt:lpstr>
      <vt:lpstr>Osby Kommun Innovation i skåne</vt:lpstr>
      <vt:lpstr>Aktiva arbetsplatser/företag ( Ej antal anställda)</vt:lpstr>
      <vt:lpstr>Stark utveckling tillväxt omsättning i bla Handel och även Hotell &amp; Restaurang Osby 2022.</vt:lpstr>
      <vt:lpstr>Registrerade bolag 2022 / Konkurser Ca 18.2% färre Nyregisterade 2022, men färre konkurser</vt:lpstr>
      <vt:lpstr>Största 10 bolagen med (Säte i kommunen)</vt:lpstr>
      <vt:lpstr>Några Bolag med arbetsställe ( visar ett spann) </vt:lpstr>
      <vt:lpstr>Osby, 2022 : 6,9 % nettomarginal ( rikssnitt 5 %)</vt:lpstr>
      <vt:lpstr>Vad är nettomarginal ?</vt:lpstr>
      <vt:lpstr>PowerPoint-presentation</vt:lpstr>
      <vt:lpstr>PowerPoint-presentation</vt:lpstr>
      <vt:lpstr>Ökad omsättning totalt på alla AB med säte i Osby 2022, ( 96 % av alla bokslut inne) Ca 18 % tillväxt från 2021 till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 Appelgren</dc:creator>
  <cp:lastModifiedBy>Ekborg, Jimmy</cp:lastModifiedBy>
  <cp:revision>8</cp:revision>
  <dcterms:created xsi:type="dcterms:W3CDTF">2022-02-09T13:21:20Z</dcterms:created>
  <dcterms:modified xsi:type="dcterms:W3CDTF">2023-11-01T10:15:16Z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d47266-8b86-4cea-90a8-23cdd2154b3f_Enabled">
    <vt:lpwstr>true</vt:lpwstr>
  </property>
  <property fmtid="{D5CDD505-2E9C-101B-9397-08002B2CF9AE}" pid="3" name="MSIP_Label_1ed47266-8b86-4cea-90a8-23cdd2154b3f_SetDate">
    <vt:lpwstr>2022-04-04T10:12:00Z</vt:lpwstr>
  </property>
  <property fmtid="{D5CDD505-2E9C-101B-9397-08002B2CF9AE}" pid="4" name="MSIP_Label_1ed47266-8b86-4cea-90a8-23cdd2154b3f_Method">
    <vt:lpwstr>Standard</vt:lpwstr>
  </property>
  <property fmtid="{D5CDD505-2E9C-101B-9397-08002B2CF9AE}" pid="5" name="MSIP_Label_1ed47266-8b86-4cea-90a8-23cdd2154b3f_Name">
    <vt:lpwstr>Public</vt:lpwstr>
  </property>
  <property fmtid="{D5CDD505-2E9C-101B-9397-08002B2CF9AE}" pid="6" name="MSIP_Label_1ed47266-8b86-4cea-90a8-23cdd2154b3f_SiteId">
    <vt:lpwstr>1c838e24-d045-4983-a73c-655b32bc8083</vt:lpwstr>
  </property>
  <property fmtid="{D5CDD505-2E9C-101B-9397-08002B2CF9AE}" pid="7" name="MSIP_Label_1ed47266-8b86-4cea-90a8-23cdd2154b3f_ActionId">
    <vt:lpwstr>9a66e021-96a4-494c-a28a-5da3fe2c76ef</vt:lpwstr>
  </property>
  <property fmtid="{D5CDD505-2E9C-101B-9397-08002B2CF9AE}" pid="8" name="MSIP_Label_1ed47266-8b86-4cea-90a8-23cdd2154b3f_ContentBits">
    <vt:lpwstr>0</vt:lpwstr>
  </property>
</Properties>
</file>